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8" r:id="rId10"/>
    <p:sldId id="275" r:id="rId11"/>
    <p:sldId id="276" r:id="rId12"/>
    <p:sldId id="269" r:id="rId13"/>
    <p:sldId id="271" r:id="rId14"/>
    <p:sldId id="270" r:id="rId15"/>
    <p:sldId id="266" r:id="rId16"/>
    <p:sldId id="267" r:id="rId17"/>
    <p:sldId id="274" r:id="rId18"/>
    <p:sldId id="272" r:id="rId19"/>
    <p:sldId id="273" r:id="rId20"/>
    <p:sldId id="26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2" autoAdjust="0"/>
    <p:restoredTop sz="94660"/>
  </p:normalViewPr>
  <p:slideViewPr>
    <p:cSldViewPr snapToGrid="0">
      <p:cViewPr varScale="1">
        <p:scale>
          <a:sx n="96" d="100"/>
          <a:sy n="96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B04B-710D-4F48-89DE-A1853A6A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C9CC-79FA-8EC9-985F-0D412C0D6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2AB59-DBF3-F8C4-6462-C1033AE6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65639-6618-FFA5-C4B0-310ADE40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459CD-DEE2-29AE-C18A-D5DAE94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9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261D-644B-FAA9-8742-1144AA36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56E64-BE4A-F762-EEAC-B8BFCFC5A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489D6-F0B5-FD28-51DE-B0F4FFA9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A4A5B-B744-1158-7D26-F7F0EAF2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C8FBB-C9E1-75AA-A1A4-A8234761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66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AB20C-54F2-BD12-2EE4-001620588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D1AC9-313C-F33D-57CB-4D19F6D78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AED3E-C3F1-0B15-F09B-12C25B90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FEDC-7072-47D5-37F2-358EC3F0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9C11-5C54-00CE-745F-701058F9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30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355A-2DA1-FF46-89CD-59F0845F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A98A0-20F7-D0D1-8E8F-EF03D8354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7DA22-6329-A8B0-4E9E-74D97AF2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7E5F7-737D-29E4-F7A2-032630F0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A2C7E-A5A1-B02C-CF6F-D8132BE4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9735-BAD7-0F2A-F453-D72CEB89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DA348-28D9-35AA-68F2-7527242F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EE7A-1B01-1679-800C-2EE03FD9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2338-CF23-BAF9-572A-F4F6DD90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FA6DC-EA21-E785-FAE6-35153E4A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87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775D-7030-EAB3-46F1-1F63F48C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CAE60-E715-A5CD-06F0-5D52BD491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AC397-6017-2B98-2934-18E63EF51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861E5-56D9-C977-54D9-83DFBAC8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D9EC2-EAAF-3127-C59F-C35BDB51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41473-4DF6-6A78-0EAE-47340B09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10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220E-1443-840B-301D-EA3F15E8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0CDB2-412E-F232-FAFA-25CD702CD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02C23-9B4D-6448-FF0D-9ACCFADDE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2D22E-9971-5D23-5CE4-874D1C9F1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9622A-FA27-647D-A7A6-9DF72B24F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C72F5-F66A-739B-E20D-8ED0C6AB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18660-357F-1FF1-1B55-C61DB70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04377-6315-4D2F-63F4-FB1989C3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50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226E-2DA4-1A9C-B024-8AEFDEB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64613-A63C-4311-92BE-B11DDEA5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9E533-BF05-6ACD-E1BC-A1A58AD1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C430-42CB-2CE9-D685-D6CFC5F1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62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576FF-5FAA-ECC7-A038-558776B4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0DEE-3ED4-90B8-D309-1CC86059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9BD65-E2A6-A28F-A8CE-C68305BA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9B4A-4F3F-737C-9426-205570E1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7DE1-E354-CE94-F3F4-632E9E02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D2EB2-6ECA-02FD-E3F4-FB7729A49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0976C-C1C6-0832-6C65-32BB5F7F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A24ED-A807-890D-4B87-FA63628B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C1819-D0C0-4122-A97C-A020DD59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18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59D3-3C0F-900C-6C78-A37589F3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CACD36-4F1C-6A78-FB1A-35A334B65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B12E-5B65-3AD0-387A-933908AFC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F2BEF-DC88-FA03-0CF3-34C43752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A8FB7-22B8-B129-DDA2-31D9E30F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3FB1-9785-BFED-74D4-2B9AB988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70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B279B-F685-E9AF-FA4C-1C1F2EBA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7B757-5E16-7118-9EB4-461B91B7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08321-9C42-F20D-EA23-C0B0907ED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47A4-BE92-482F-AB9C-1229C3285012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6AA9B-D272-940B-3227-F31D46773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44C2-CA4B-95F7-7FB6-C8B2C1049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5CC31-03E9-4E55-AF68-5DC707952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0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nsorflow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" TargetMode="External"/><Relationship Id="rId7" Type="http://schemas.openxmlformats.org/officeDocument/2006/relationships/hyperlink" Target="https://arxiv.org/abs/1512.03385v1" TargetMode="External"/><Relationship Id="rId2" Type="http://schemas.openxmlformats.org/officeDocument/2006/relationships/hyperlink" Target="https://towardsdatascienc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1.04381v4" TargetMode="External"/><Relationship Id="rId5" Type="http://schemas.openxmlformats.org/officeDocument/2006/relationships/hyperlink" Target="https://data-flair.training/" TargetMode="External"/><Relationship Id="rId4" Type="http://schemas.openxmlformats.org/officeDocument/2006/relationships/hyperlink" Target="https://www.tensorflow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8553-9657-F910-D07C-6EBD21599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069"/>
            <a:ext cx="9144000" cy="1588398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K-Means, CNN and Transfer Learning for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F2CA8-0964-42D8-FA78-C514FC61C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7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200"/>
              </a:spcBef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Abhijith Dameruppala</a:t>
            </a:r>
          </a:p>
        </p:txBody>
      </p:sp>
    </p:spTree>
    <p:extLst>
      <p:ext uri="{BB962C8B-B14F-4D97-AF65-F5344CB8AC3E}">
        <p14:creationId xmlns:p14="http://schemas.microsoft.com/office/powerpoint/2010/main" val="18529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780B-E7CD-6A7D-2C21-1911E398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19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5158E-E233-87D4-A057-0C43B7A2F0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52" y="2066754"/>
            <a:ext cx="5672344" cy="41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5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E69F-5553-AE32-FDBC-2BB104FC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D9A60B-69E5-8C79-293A-6974522E3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789" y="1981569"/>
            <a:ext cx="5156180" cy="4351338"/>
          </a:xfrm>
        </p:spPr>
      </p:pic>
    </p:spTree>
    <p:extLst>
      <p:ext uri="{BB962C8B-B14F-4D97-AF65-F5344CB8AC3E}">
        <p14:creationId xmlns:p14="http://schemas.microsoft.com/office/powerpoint/2010/main" val="219273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2709-46B7-1044-3BD7-D6062199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99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D8527-10F4-3164-E3BF-FD318E50A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301" y="1295400"/>
            <a:ext cx="8941195" cy="5271030"/>
          </a:xfrm>
        </p:spPr>
      </p:pic>
    </p:spTree>
    <p:extLst>
      <p:ext uri="{BB962C8B-B14F-4D97-AF65-F5344CB8AC3E}">
        <p14:creationId xmlns:p14="http://schemas.microsoft.com/office/powerpoint/2010/main" val="115361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6E182-FCBF-0CEC-CC99-6ECB7DADB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01" y="1580328"/>
            <a:ext cx="11441597" cy="35589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F2E01-BD34-5E61-6E49-34FCBF77DAB7}"/>
              </a:ext>
            </a:extLst>
          </p:cNvPr>
          <p:cNvSpPr txBox="1"/>
          <p:nvPr/>
        </p:nvSpPr>
        <p:spPr>
          <a:xfrm>
            <a:off x="694266" y="872442"/>
            <a:ext cx="1002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data set over 10 epochs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7679D-8FA1-8DFA-C87F-0E832BA68E9E}"/>
              </a:ext>
            </a:extLst>
          </p:cNvPr>
          <p:cNvSpPr txBox="1"/>
          <p:nvPr/>
        </p:nvSpPr>
        <p:spPr>
          <a:xfrm>
            <a:off x="753533" y="5462338"/>
            <a:ext cx="627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accuracy after 10 epochs =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77.63%</a:t>
            </a:r>
          </a:p>
        </p:txBody>
      </p:sp>
    </p:spTree>
    <p:extLst>
      <p:ext uri="{BB962C8B-B14F-4D97-AF65-F5344CB8AC3E}">
        <p14:creationId xmlns:p14="http://schemas.microsoft.com/office/powerpoint/2010/main" val="345497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50F2-553B-111A-6874-6626CE52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v/s Loss for CNN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87532-6242-F3CD-0F13-03237826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135" y="1563817"/>
            <a:ext cx="6237932" cy="5191525"/>
          </a:xfrm>
        </p:spPr>
      </p:pic>
    </p:spTree>
    <p:extLst>
      <p:ext uri="{BB962C8B-B14F-4D97-AF65-F5344CB8AC3E}">
        <p14:creationId xmlns:p14="http://schemas.microsoft.com/office/powerpoint/2010/main" val="60619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preview">
            <a:extLst>
              <a:ext uri="{FF2B5EF4-FFF2-40B4-BE49-F238E27FC236}">
                <a16:creationId xmlns:a16="http://schemas.microsoft.com/office/drawing/2014/main" id="{77BA0482-F001-3B4F-BF9E-9A7C7B53A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51" y="972073"/>
            <a:ext cx="8352898" cy="491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23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preview">
            <a:extLst>
              <a:ext uri="{FF2B5EF4-FFF2-40B4-BE49-F238E27FC236}">
                <a16:creationId xmlns:a16="http://schemas.microsoft.com/office/drawing/2014/main" id="{0C233242-B658-FE01-EF6A-BC4382EAB5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3"/>
          <a:stretch/>
        </p:blipFill>
        <p:spPr bwMode="auto">
          <a:xfrm>
            <a:off x="1524000" y="1527036"/>
            <a:ext cx="9144000" cy="40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BA894-C788-E101-8C5D-2D56F03B8ABE}"/>
              </a:ext>
            </a:extLst>
          </p:cNvPr>
          <p:cNvSpPr txBox="1"/>
          <p:nvPr/>
        </p:nvSpPr>
        <p:spPr>
          <a:xfrm>
            <a:off x="819150" y="819150"/>
            <a:ext cx="663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LEARNING:</a:t>
            </a:r>
          </a:p>
        </p:txBody>
      </p:sp>
    </p:spTree>
    <p:extLst>
      <p:ext uri="{BB962C8B-B14F-4D97-AF65-F5344CB8AC3E}">
        <p14:creationId xmlns:p14="http://schemas.microsoft.com/office/powerpoint/2010/main" val="352986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C750-D91E-DEB2-F430-1FAAA3FA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 of MobileNet V2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09B6B-1E4B-2F7D-9AF0-3FF20261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363" y="1514619"/>
            <a:ext cx="6443273" cy="4749656"/>
          </a:xfrm>
        </p:spPr>
      </p:pic>
    </p:spTree>
    <p:extLst>
      <p:ext uri="{BB962C8B-B14F-4D97-AF65-F5344CB8AC3E}">
        <p14:creationId xmlns:p14="http://schemas.microsoft.com/office/powerpoint/2010/main" val="71557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67A5-56B3-7369-D56B-9787D9B6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17" y="631827"/>
            <a:ext cx="10515600" cy="1325563"/>
          </a:xfrm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data set over 10 epochs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333512-5320-C22D-027D-B5CC39AA5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082" y="2178750"/>
            <a:ext cx="10401835" cy="3645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69668-3732-8C6A-F467-C027845F5631}"/>
              </a:ext>
            </a:extLst>
          </p:cNvPr>
          <p:cNvSpPr txBox="1"/>
          <p:nvPr/>
        </p:nvSpPr>
        <p:spPr>
          <a:xfrm>
            <a:off x="956733" y="5988733"/>
            <a:ext cx="722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accuracy after 10 epochs =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97.75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22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627-2F6A-9943-147F-220ABFD7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v/s Loss for Transfer Learning Model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1E9AF-47D6-5975-CC31-4B81DDA96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034" y="1329267"/>
            <a:ext cx="6256462" cy="5321829"/>
          </a:xfrm>
        </p:spPr>
      </p:pic>
    </p:spTree>
    <p:extLst>
      <p:ext uri="{BB962C8B-B14F-4D97-AF65-F5344CB8AC3E}">
        <p14:creationId xmlns:p14="http://schemas.microsoft.com/office/powerpoint/2010/main" val="47847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149C-330D-7BD4-B43F-F7BB2D28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9804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D2FE-03B1-2DA7-9ED4-57AFEF53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6581"/>
            <a:ext cx="10515600" cy="2708759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will be classifying images from a data set using unsupervised learning(K-Means) and deep learning techniques(CNN, Transfer Learning)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Set: Images of CATS and DOGS from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www.tensorflow.org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Used: K-Means and CNN and Transfer Learning (for better accuracy of the model)</a:t>
            </a:r>
          </a:p>
        </p:txBody>
      </p:sp>
    </p:spTree>
    <p:extLst>
      <p:ext uri="{BB962C8B-B14F-4D97-AF65-F5344CB8AC3E}">
        <p14:creationId xmlns:p14="http://schemas.microsoft.com/office/powerpoint/2010/main" val="3934250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FD07-9490-8AE0-93E4-A7FA90C4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99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D95F-F30F-3DE0-D91F-9586E6C4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https://paperswithcode.com/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https://www.tensorflow.org/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https://data-flair.training/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Papers: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MobileNetV2 (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https://arxiv.org/abs/1801.04381v4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Residual Learning (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https://arxiv.org/abs/1512.03385v1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0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61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- Residency — Stove Works">
            <a:extLst>
              <a:ext uri="{FF2B5EF4-FFF2-40B4-BE49-F238E27FC236}">
                <a16:creationId xmlns:a16="http://schemas.microsoft.com/office/drawing/2014/main" id="{A64F5D6B-8A3D-6278-B21B-9800BF51FC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723783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72635-9858-56A9-4D9B-AE9181EABA94}"/>
              </a:ext>
            </a:extLst>
          </p:cNvPr>
          <p:cNvSpPr txBox="1"/>
          <p:nvPr/>
        </p:nvSpPr>
        <p:spPr>
          <a:xfrm>
            <a:off x="1477617" y="947530"/>
            <a:ext cx="2829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 ?</a:t>
            </a:r>
          </a:p>
        </p:txBody>
      </p:sp>
    </p:spTree>
    <p:extLst>
      <p:ext uri="{BB962C8B-B14F-4D97-AF65-F5344CB8AC3E}">
        <p14:creationId xmlns:p14="http://schemas.microsoft.com/office/powerpoint/2010/main" val="354227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E5AB-45C7-1D03-6E17-B8A2AF4D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FD98-E327-1CE8-B311-94982D831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748"/>
            <a:ext cx="10515600" cy="327549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Means is a Divide and Conquer algorithm that divides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points into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clusters/groups.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centroid based algorithm.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method, we assign a centroid to a cluster and the whole algorithm tries to minimize the sum of the distances between the centroid of the cluster and the datapoints inside that cluster.</a:t>
            </a:r>
          </a:p>
        </p:txBody>
      </p:sp>
    </p:spTree>
    <p:extLst>
      <p:ext uri="{BB962C8B-B14F-4D97-AF65-F5344CB8AC3E}">
        <p14:creationId xmlns:p14="http://schemas.microsoft.com/office/powerpoint/2010/main" val="249050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930F-40E1-5531-5B15-5D36E5F8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29" y="641902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of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8B46-16CB-3B3C-3D76-660C1E77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29" y="2128491"/>
            <a:ext cx="10515600" cy="3574637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define the number of clusters for the algorithm.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case, it is 2(cat and dog)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k random points from the data as a center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Associate each data point with the nearest center calculating the Euclidean Distance.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centroid and mean of all data points in the cluster.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2, 3, 4 steps until the stopping criteria</a:t>
            </a:r>
          </a:p>
        </p:txBody>
      </p:sp>
    </p:spTree>
    <p:extLst>
      <p:ext uri="{BB962C8B-B14F-4D97-AF65-F5344CB8AC3E}">
        <p14:creationId xmlns:p14="http://schemas.microsoft.com/office/powerpoint/2010/main" val="20921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FB-D46B-A2ED-8EE3-FD0992F49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542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5218-01A3-5614-A650-5008390A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791"/>
            <a:ext cx="10515600" cy="185185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Maximum number of iterations is reached.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Centroid of the newly formed cluster does not change.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points remain in the same cluster.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464CE-7FAE-6550-D5F4-EA1E5D08821B}"/>
                  </a:ext>
                </a:extLst>
              </p:cNvPr>
              <p:cNvSpPr txBox="1"/>
              <p:nvPr/>
            </p:nvSpPr>
            <p:spPr>
              <a:xfrm>
                <a:off x="1795669" y="3856382"/>
                <a:ext cx="60960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  <m: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464CE-7FAE-6550-D5F4-EA1E5D088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669" y="3856382"/>
                <a:ext cx="6096000" cy="1301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8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4EA2-C158-282C-C66C-BE28FC6A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13" y="73618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 of CAT and DOG classes: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1A86C-C596-A601-F5CA-AC2F935C0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1" t="23066" r="18060" b="1708"/>
          <a:stretch/>
        </p:blipFill>
        <p:spPr>
          <a:xfrm>
            <a:off x="636105" y="2061749"/>
            <a:ext cx="6440556" cy="32732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B08C3-9A5C-4894-42D3-E38CC537E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7" r="21205"/>
          <a:stretch/>
        </p:blipFill>
        <p:spPr>
          <a:xfrm>
            <a:off x="6181771" y="3055485"/>
            <a:ext cx="4585253" cy="1111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9FBE7-A6EC-BCAC-3E71-B7D61E22C47A}"/>
              </a:ext>
            </a:extLst>
          </p:cNvPr>
          <p:cNvSpPr txBox="1"/>
          <p:nvPr/>
        </p:nvSpPr>
        <p:spPr>
          <a:xfrm>
            <a:off x="6182138" y="2475330"/>
            <a:ext cx="368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model:</a:t>
            </a:r>
          </a:p>
        </p:txBody>
      </p:sp>
    </p:spTree>
    <p:extLst>
      <p:ext uri="{BB962C8B-B14F-4D97-AF65-F5344CB8AC3E}">
        <p14:creationId xmlns:p14="http://schemas.microsoft.com/office/powerpoint/2010/main" val="396747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6105-D760-E6BD-63E0-E69C7591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FB58-553D-DE9A-4441-9A5EF8189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275"/>
            <a:ext cx="1051560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based upon the </a:t>
            </a:r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 of Squared Distance 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data points and their closest centroid.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2: 0.531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16: 0.573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64: 0.629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100: 0.635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152: 0.656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256: 0.704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k = 300: 0.718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BDDDD3D-A6D3-66A6-D05B-B9B432D80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53627" r="52350" b="12863"/>
          <a:stretch/>
        </p:blipFill>
        <p:spPr>
          <a:xfrm>
            <a:off x="5046133" y="2615069"/>
            <a:ext cx="4013200" cy="36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0D55-AA0B-32FE-8790-10CEBF39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2387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NEURAL NETWORK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8FA51AD-D241-38B7-416F-4E794F2E2C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85" y="2052638"/>
            <a:ext cx="72522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9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01E5-158E-68D6-E6AA-F385E1537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is a multi-layered neural network comprised of pooling layers, and then connected by fully connected layers.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A073A-3B66-9BD4-F44D-DF0A01BB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42" y="3054626"/>
            <a:ext cx="8474422" cy="32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1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472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 Theme</vt:lpstr>
      <vt:lpstr>K-Means, CNN and Transfer Learning for Image Classification</vt:lpstr>
      <vt:lpstr>Problem Statement</vt:lpstr>
      <vt:lpstr>K-Means Clustering</vt:lpstr>
      <vt:lpstr>Algorithm of K Means</vt:lpstr>
      <vt:lpstr>Stopping Criteria</vt:lpstr>
      <vt:lpstr>Cluster Analysis of CAT and DOG classes:</vt:lpstr>
      <vt:lpstr>Elbow Method</vt:lpstr>
      <vt:lpstr>CONVOLUTION NEURAL NETWORK</vt:lpstr>
      <vt:lpstr>PowerPoint Presentation</vt:lpstr>
      <vt:lpstr>Feature Extraction:</vt:lpstr>
      <vt:lpstr>Data Augmentation:</vt:lpstr>
      <vt:lpstr>CNN Architectures</vt:lpstr>
      <vt:lpstr>PowerPoint Presentation</vt:lpstr>
      <vt:lpstr>Accuracy v/s Loss for CNN Model</vt:lpstr>
      <vt:lpstr>PowerPoint Presentation</vt:lpstr>
      <vt:lpstr>PowerPoint Presentation</vt:lpstr>
      <vt:lpstr>Popularity of MobileNet V2</vt:lpstr>
      <vt:lpstr>Training the data set over 10 epochs</vt:lpstr>
      <vt:lpstr>Accuracy v/s Loss for Transfer Learning Model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K-Means, CNN for Image Classification</dc:title>
  <dc:creator>Abhijith Dameruppala</dc:creator>
  <cp:lastModifiedBy>Dameruppala, Abhijith</cp:lastModifiedBy>
  <cp:revision>9</cp:revision>
  <dcterms:created xsi:type="dcterms:W3CDTF">2022-12-03T21:58:12Z</dcterms:created>
  <dcterms:modified xsi:type="dcterms:W3CDTF">2022-12-29T20:49:00Z</dcterms:modified>
</cp:coreProperties>
</file>